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8" r:id="rId3"/>
    <p:sldId id="266" r:id="rId4"/>
    <p:sldId id="267" r:id="rId5"/>
    <p:sldId id="268" r:id="rId6"/>
    <p:sldId id="270" r:id="rId7"/>
    <p:sldId id="277" r:id="rId8"/>
    <p:sldId id="269" r:id="rId9"/>
    <p:sldId id="271" r:id="rId10"/>
    <p:sldId id="272" r:id="rId11"/>
    <p:sldId id="274" r:id="rId12"/>
    <p:sldId id="273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C6F67D-57AD-0B2B-4FB8-526045A8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FC908DF-79B0-7485-E48A-2474773C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4D51C5-8101-1664-56FA-587A9807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504B9EF-F57C-C1C9-099B-B08972DD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3BF5B0-DD4A-9A02-710B-A8D93C57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A04BF-6668-B521-1913-590A6AE0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CF059A2-C470-145B-6507-D4625E4E5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529B15-1954-4474-77BB-7497BFF7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A277B8-CC27-3FA8-3374-4969E78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1BCEFAC-2348-8977-2C12-B6AFF146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0F4F3D5-99B7-B48D-EA15-B137000FA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1749898-F881-8CF1-ED12-DA701C2B4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7D6BF77-0D0B-2259-5110-9BE1BF05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A15944-BB3C-382C-B364-838DECB2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CEE2402-34B2-94B5-6C85-22A84F25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1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23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494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Software and Systems Verification (VIMIMA01)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08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6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10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7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8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EA4BBB-C276-3012-8B5F-15E7EB03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A90E14-1277-B2A8-6327-FEB25AD0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CBBC71-E7E2-3438-1C65-F13D78B3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A94EA8-E5D8-9594-D11B-331056E0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579028-5643-5913-0855-DAC8D5B9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0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8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55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4286237" y="6500834"/>
            <a:ext cx="3962400" cy="3571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D86C690-4F62-4AFC-8745-06DC9BF07935}" type="slidenum">
              <a:rPr lang="hu-HU" smtClean="0">
                <a:solidFill>
                  <a:srgbClr val="FFFFFF"/>
                </a:solidFill>
              </a:rPr>
              <a:pPr/>
              <a:t>‹#›</a:t>
            </a:fld>
            <a:endParaRPr lang="hu-H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5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52F617-BD25-F64F-4352-A1C37F83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A340C99-7B17-A7E3-ADA2-A3631869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EF0DB6-B689-B231-94C0-A2A5D25E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E2A2355-0581-5CA8-1920-D6EEC660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E8E76A4-4E92-949E-5335-6F66B8C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5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DD5C11-1C30-322A-D1D3-9256952D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261751-F0FF-1746-3A77-8109B06ED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F4C5B94-71F8-2773-0990-7184154E0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57D7ED9-C81F-5ED3-9278-A0FBDDCA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0353668-AE47-B642-12A1-65BAA4D3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B09398-05BB-6AEA-14CE-F8E60D0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BABF20-6685-2EEE-7F32-5825CF5E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87698C-DF0A-3C13-4BF1-F0DDD40C5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0D34A0-122E-E6F7-4D92-836C1774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75F730C-48B3-9255-8AF2-49B5C8D02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517C525-EA04-7DD4-A343-25620BDE0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7C0F0ED-7AE2-F798-4664-FDB3C9F6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F0F579E-21A7-B8B5-CC5A-E417EEAB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7C1F53E-BE51-6132-4814-03FFD93F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2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9A505-5BE2-54CD-35CF-54BE69E2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462D0A5-24F9-2689-6F76-AB9FB162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A95557F-0A60-7062-E2E2-9DD83416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801D3BC-238E-3106-3862-DA8D8833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CE55016-CEB5-2792-FEED-0E3164B8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4A341A4-DA6C-4C3E-2FBD-DAC4D2EF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B1BBF1-738B-1843-4D7D-8A802D65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1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2EC8E-D011-8A0A-31C7-F95D0FB7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80BE53-54FA-B0BD-288B-39C289AE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3688301-7938-C9EB-F226-6CCA7E03A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C9A6B03-E1AB-3536-9E77-E9A3323D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68789A4-2018-D003-F806-4A40A36D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53704D6-0989-80D7-62B9-2520CD9D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7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C2F44C-0825-BD7E-48A3-FF06EFC3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F22173E-9A1C-5242-D836-B418BEC84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519AB0-0448-D1DC-12A5-21C00778C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BB0F92A-FB95-6F9E-1E33-B8FFC19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3F2392E-D08B-8475-4AD0-9255C9D0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6109074-4F1F-EF37-CC08-3FD18ABC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7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5731C34-E6AB-5327-95A4-1B56DF5D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6D72939-B822-C4F8-3563-51792BE5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4795A9A-A69B-7226-3568-2D093C0C7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48E7FF-AB4B-64F7-80ED-547A369CC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83CAB4-B463-C35D-5307-18717C4F4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0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Software and Systems Verification (VIMIMA01)</a:t>
            </a:r>
          </a:p>
        </p:txBody>
      </p:sp>
    </p:spTree>
    <p:extLst>
      <p:ext uri="{BB962C8B-B14F-4D97-AF65-F5344CB8AC3E}">
        <p14:creationId xmlns:p14="http://schemas.microsoft.com/office/powerpoint/2010/main" val="323481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1674" y="1535837"/>
            <a:ext cx="10168652" cy="2024110"/>
          </a:xfrm>
        </p:spPr>
        <p:txBody>
          <a:bodyPr/>
          <a:lstStyle/>
          <a:p>
            <a:r>
              <a:rPr lang="en-GB" sz="4800" b="1" dirty="0"/>
              <a:t>Design and Implementation of a C Code Generator Module for the Gamma Statechart Composition Framework</a:t>
            </a:r>
            <a:endParaRPr lang="en-US" sz="48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97685" y="4086080"/>
            <a:ext cx="5088653" cy="852522"/>
          </a:xfrm>
        </p:spPr>
        <p:txBody>
          <a:bodyPr>
            <a:normAutofit lnSpcReduction="10000"/>
          </a:bodyPr>
          <a:lstStyle/>
          <a:p>
            <a:r>
              <a:rPr lang="hu-HU" i="1" dirty="0"/>
              <a:t>Nagy Levente Márk</a:t>
            </a:r>
            <a:br>
              <a:rPr lang="hu-HU" i="1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BSc Project Laboratory 1. (VIMIAL01)</a:t>
            </a: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6F643249-7D43-0EA0-F871-A250C1BF6490}"/>
              </a:ext>
            </a:extLst>
          </p:cNvPr>
          <p:cNvSpPr txBox="1">
            <a:spLocks/>
          </p:cNvSpPr>
          <p:nvPr/>
        </p:nvSpPr>
        <p:spPr>
          <a:xfrm>
            <a:off x="6086338" y="4086080"/>
            <a:ext cx="5088653" cy="852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/>
              <a:t>Advisor</a:t>
            </a:r>
            <a:r>
              <a:rPr lang="hu-HU" i="1" dirty="0"/>
              <a:t>: Graics Bence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445919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6838B33-6E68-5D64-A730-BC5F66796EC3}"/>
              </a:ext>
            </a:extLst>
          </p:cNvPr>
          <p:cNvSpPr>
            <a:spLocks noGrp="1"/>
          </p:cNvSpPr>
          <p:nvPr/>
        </p:nvSpPr>
        <p:spPr>
          <a:xfrm>
            <a:off x="574979" y="3694177"/>
            <a:ext cx="4733002" cy="111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Crossroad Example</a:t>
            </a:r>
          </a:p>
        </p:txBody>
      </p:sp>
      <p:pic>
        <p:nvPicPr>
          <p:cNvPr id="8" name="Kép 7" descr="A képen szöveg, képernyőkép, diagram, Téglalap látható&#10;&#10;Automatikusan generált leírás">
            <a:extLst>
              <a:ext uri="{FF2B5EF4-FFF2-40B4-BE49-F238E27FC236}">
                <a16:creationId xmlns:a16="http://schemas.microsoft.com/office/drawing/2014/main" id="{DA0F6205-9C75-4E8E-5628-BB574E3ED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80" y="1998405"/>
            <a:ext cx="4372842" cy="28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Initialization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Internal variables</a:t>
            </a:r>
          </a:p>
          <a:p>
            <a:r>
              <a:rPr lang="en-US" dirty="0">
                <a:solidFill>
                  <a:schemeClr val="accent1"/>
                </a:solidFill>
              </a:rPr>
              <a:t>Ports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Setters for input ports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Getters for output ports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Fallback to a default value after each cycle</a:t>
            </a:r>
          </a:p>
          <a:p>
            <a:r>
              <a:rPr lang="en-US" dirty="0">
                <a:solidFill>
                  <a:schemeClr val="accent1"/>
                </a:solidFill>
              </a:rPr>
              <a:t>Timing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At least 5</a:t>
            </a:r>
            <a:r>
              <a:rPr lang="hu-HU" dirty="0"/>
              <a:t>00</a:t>
            </a:r>
            <a:r>
              <a:rPr lang="en-US" dirty="0"/>
              <a:t> </a:t>
            </a:r>
            <a:r>
              <a:rPr lang="hu-HU" dirty="0"/>
              <a:t>u</a:t>
            </a:r>
            <a:r>
              <a:rPr lang="en-US" dirty="0"/>
              <a:t>s of sleep required</a:t>
            </a:r>
            <a:endParaRPr lang="hu-HU" dirty="0"/>
          </a:p>
          <a:p>
            <a:pPr lvl="1">
              <a:spcAft>
                <a:spcPts val="600"/>
              </a:spcAft>
            </a:pPr>
            <a:r>
              <a:rPr lang="en-US" dirty="0"/>
              <a:t>Variables used for timing can overflow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Cycle </a:t>
            </a:r>
            <a:r>
              <a:rPr lang="en-US" dirty="0"/>
              <a:t>-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check whether a change in state is due</a:t>
            </a:r>
          </a:p>
          <a:p>
            <a:pPr>
              <a:spcAft>
                <a:spcPts val="150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Utilization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8F6DC29-F08F-E663-CAFF-D0981BB74822}"/>
              </a:ext>
            </a:extLst>
          </p:cNvPr>
          <p:cNvSpPr txBox="1"/>
          <p:nvPr/>
        </p:nvSpPr>
        <p:spPr>
          <a:xfrm>
            <a:off x="3895311" y="699776"/>
            <a:ext cx="3819700" cy="553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CrossroadWrapper statechart;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initializeCrossroadWrapper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en-US" sz="15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DEEED60-DE20-F560-1C05-FD1E1608CBAB}"/>
              </a:ext>
            </a:extLst>
          </p:cNvPr>
          <p:cNvSpPr txBox="1"/>
          <p:nvPr/>
        </p:nvSpPr>
        <p:spPr>
          <a:xfrm>
            <a:off x="7994935" y="4921211"/>
            <a:ext cx="3869393" cy="553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runCycleCrossroadWrapper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en-US" sz="1500" dirty="0">
                <a:solidFill>
                  <a:schemeClr val="bg1"/>
                </a:solidFill>
              </a:rPr>
              <a:t>;</a:t>
            </a:r>
          </a:p>
          <a:p>
            <a:r>
              <a:rPr lang="en-US" sz="1500" dirty="0">
                <a:solidFill>
                  <a:schemeClr val="bg1"/>
                </a:solidFill>
              </a:rPr>
              <a:t>usleep</a:t>
            </a:r>
            <a:r>
              <a:rPr lang="en-US" sz="1500" dirty="0">
                <a:solidFill>
                  <a:schemeClr val="accent4"/>
                </a:solidFill>
              </a:rPr>
              <a:t>(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2500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en-US" sz="15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29F0FDB-6DC6-B30F-8E08-F2D2D7422C21}"/>
              </a:ext>
            </a:extLst>
          </p:cNvPr>
          <p:cNvSpPr txBox="1"/>
          <p:nvPr/>
        </p:nvSpPr>
        <p:spPr>
          <a:xfrm>
            <a:off x="5244086" y="2182505"/>
            <a:ext cx="6238567" cy="12464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1500" dirty="0">
                <a:solidFill>
                  <a:srgbClr val="92D050"/>
                </a:solidFill>
              </a:rPr>
              <a:t>/* setters as input ports */</a:t>
            </a:r>
          </a:p>
          <a:p>
            <a:r>
              <a:rPr lang="en-US" sz="1500" dirty="0">
                <a:solidFill>
                  <a:schemeClr val="bg1"/>
                </a:solidFill>
              </a:rPr>
              <a:t>setPoliceInterrupt_police_In_controller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statechart, detect</a:t>
            </a:r>
            <a:r>
              <a:rPr lang="en-US" sz="1500" dirty="0">
                <a:solidFill>
                  <a:schemeClr val="accent4"/>
                </a:solidFill>
              </a:rPr>
              <a:t>(</a:t>
            </a:r>
            <a:r>
              <a:rPr lang="en-US" sz="1500" dirty="0">
                <a:solidFill>
                  <a:schemeClr val="bg1"/>
                </a:solidFill>
              </a:rPr>
              <a:t>POLICE</a:t>
            </a:r>
            <a:r>
              <a:rPr lang="en-US" sz="1500" dirty="0">
                <a:solidFill>
                  <a:schemeClr val="accent4"/>
                </a:solidFill>
              </a:rPr>
              <a:t>))</a:t>
            </a:r>
            <a:r>
              <a:rPr lang="en-US" sz="1500" dirty="0"/>
              <a:t>;</a:t>
            </a:r>
          </a:p>
          <a:p>
            <a:r>
              <a:rPr lang="hu-HU" sz="1500" dirty="0">
                <a:solidFill>
                  <a:srgbClr val="92D050"/>
                </a:solidFill>
              </a:rPr>
              <a:t>/* getters as output ports */</a:t>
            </a:r>
            <a:br>
              <a:rPr lang="hu-HU" sz="1500" dirty="0"/>
            </a:br>
            <a:r>
              <a:rPr lang="en-US" sz="1500" dirty="0">
                <a:solidFill>
                  <a:schemeClr val="bg1"/>
                </a:solidFill>
              </a:rPr>
              <a:t>getLightCommands_displayRed_Out_prior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hu-HU" sz="1500" dirty="0">
                <a:solidFill>
                  <a:schemeClr val="accent4"/>
                </a:solidFill>
              </a:rPr>
              <a:t>;</a:t>
            </a:r>
          </a:p>
          <a:p>
            <a:r>
              <a:rPr lang="en-US" sz="1500" dirty="0">
                <a:solidFill>
                  <a:schemeClr val="bg1"/>
                </a:solidFill>
              </a:rPr>
              <a:t>getLightCommands_displayRed_Out_</a:t>
            </a:r>
            <a:r>
              <a:rPr lang="hu-HU" sz="1500" dirty="0">
                <a:solidFill>
                  <a:schemeClr val="bg1"/>
                </a:solidFill>
              </a:rPr>
              <a:t>secondary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hu-HU" sz="1500" dirty="0">
                <a:solidFill>
                  <a:schemeClr val="accent4"/>
                </a:solidFill>
              </a:rPr>
              <a:t>;</a:t>
            </a:r>
            <a:endParaRPr lang="en-US" sz="1500" dirty="0"/>
          </a:p>
        </p:txBody>
      </p:sp>
      <p:sp>
        <p:nvSpPr>
          <p:cNvPr id="13" name="Rectangular Callout 17">
            <a:extLst>
              <a:ext uri="{FF2B5EF4-FFF2-40B4-BE49-F238E27FC236}">
                <a16:creationId xmlns:a16="http://schemas.microsoft.com/office/drawing/2014/main" id="{D78B626D-05B3-2703-605C-50DB6E70B94F}"/>
              </a:ext>
            </a:extLst>
          </p:cNvPr>
          <p:cNvSpPr/>
          <p:nvPr/>
        </p:nvSpPr>
        <p:spPr>
          <a:xfrm>
            <a:off x="7994935" y="344627"/>
            <a:ext cx="3622087" cy="507956"/>
          </a:xfrm>
          <a:prstGeom prst="wedgeRectCallout">
            <a:avLst>
              <a:gd name="adj1" fmla="val -56016"/>
              <a:gd name="adj2" fmla="val 9078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Initialize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statechart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Rectangular Callout 17">
            <a:extLst>
              <a:ext uri="{FF2B5EF4-FFF2-40B4-BE49-F238E27FC236}">
                <a16:creationId xmlns:a16="http://schemas.microsoft.com/office/drawing/2014/main" id="{3A0B05F7-0EC4-36AE-1024-02516F7E33D7}"/>
              </a:ext>
            </a:extLst>
          </p:cNvPr>
          <p:cNvSpPr/>
          <p:nvPr/>
        </p:nvSpPr>
        <p:spPr>
          <a:xfrm>
            <a:off x="6552325" y="1438272"/>
            <a:ext cx="3932203" cy="507956"/>
          </a:xfrm>
          <a:prstGeom prst="wedgeRectCallout">
            <a:avLst>
              <a:gd name="adj1" fmla="val 43738"/>
              <a:gd name="adj2" fmla="val 89041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Ports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as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setters &amp; getters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Rectangular Callout 17">
            <a:extLst>
              <a:ext uri="{FF2B5EF4-FFF2-40B4-BE49-F238E27FC236}">
                <a16:creationId xmlns:a16="http://schemas.microsoft.com/office/drawing/2014/main" id="{D77B377A-5CAE-C324-6645-861B8956ABF1}"/>
              </a:ext>
            </a:extLst>
          </p:cNvPr>
          <p:cNvSpPr/>
          <p:nvPr/>
        </p:nvSpPr>
        <p:spPr>
          <a:xfrm>
            <a:off x="7611992" y="3988377"/>
            <a:ext cx="3622087" cy="507956"/>
          </a:xfrm>
          <a:prstGeom prst="wedgeRectCallout">
            <a:avLst>
              <a:gd name="adj1" fmla="val -1114"/>
              <a:gd name="adj2" fmla="val 11525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Run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cycles, sleep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45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7" name="Tartalom helye 6" descr="A képen villamosenergia-ellátás, lámpa, kábel, elektromosság látható&#10;&#10;Automatikusan generált leírás">
            <a:extLst>
              <a:ext uri="{FF2B5EF4-FFF2-40B4-BE49-F238E27FC236}">
                <a16:creationId xmlns:a16="http://schemas.microsoft.com/office/drawing/2014/main" id="{CBF1F5E8-07F5-D2F0-4E50-83E4CBBFFE2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02" y="0"/>
            <a:ext cx="3788568" cy="50514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pic>
        <p:nvPicPr>
          <p:cNvPr id="9" name="Kép 8" descr="A képen elektronika, kábel, villamosenergia-ellátás, Elektrontechnika látható&#10;&#10;Automatikusan generált leírás">
            <a:extLst>
              <a:ext uri="{FF2B5EF4-FFF2-40B4-BE49-F238E27FC236}">
                <a16:creationId xmlns:a16="http://schemas.microsoft.com/office/drawing/2014/main" id="{730BC0D8-F537-99A5-04A0-C5E769F6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40" y="705878"/>
            <a:ext cx="4289749" cy="5719665"/>
          </a:xfrm>
          <a:prstGeom prst="rect">
            <a:avLst/>
          </a:prstGeom>
        </p:spPr>
      </p:pic>
      <p:sp>
        <p:nvSpPr>
          <p:cNvPr id="10" name="Rectangular Callout 12">
            <a:extLst>
              <a:ext uri="{FF2B5EF4-FFF2-40B4-BE49-F238E27FC236}">
                <a16:creationId xmlns:a16="http://schemas.microsoft.com/office/drawing/2014/main" id="{5979DFC8-FBA0-21CA-3F27-9F990EC659E3}"/>
              </a:ext>
            </a:extLst>
          </p:cNvPr>
          <p:cNvSpPr/>
          <p:nvPr/>
        </p:nvSpPr>
        <p:spPr>
          <a:xfrm>
            <a:off x="4624213" y="485151"/>
            <a:ext cx="1534151" cy="787925"/>
          </a:xfrm>
          <a:prstGeom prst="wedgeRectCallout">
            <a:avLst>
              <a:gd name="adj1" fmla="val 39067"/>
              <a:gd name="adj2" fmla="val 111589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Normal</a:t>
            </a:r>
          </a:p>
          <a:p>
            <a:pPr algn="ctr"/>
            <a:r>
              <a:rPr lang="en-US" sz="2400" dirty="0"/>
              <a:t>Mode</a:t>
            </a:r>
          </a:p>
        </p:txBody>
      </p:sp>
      <p:sp>
        <p:nvSpPr>
          <p:cNvPr id="11" name="Rectangular Callout 12">
            <a:extLst>
              <a:ext uri="{FF2B5EF4-FFF2-40B4-BE49-F238E27FC236}">
                <a16:creationId xmlns:a16="http://schemas.microsoft.com/office/drawing/2014/main" id="{1A3F0CBB-B825-1CC9-3F2C-A479FCACB1AE}"/>
              </a:ext>
            </a:extLst>
          </p:cNvPr>
          <p:cNvSpPr/>
          <p:nvPr/>
        </p:nvSpPr>
        <p:spPr>
          <a:xfrm>
            <a:off x="10130827" y="133390"/>
            <a:ext cx="1946855" cy="787925"/>
          </a:xfrm>
          <a:prstGeom prst="wedgeRectCallout">
            <a:avLst>
              <a:gd name="adj1" fmla="val -44108"/>
              <a:gd name="adj2" fmla="val 93825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Interrupted</a:t>
            </a:r>
          </a:p>
          <a:p>
            <a:pPr algn="ctr"/>
            <a:r>
              <a:rPr lang="en-US" sz="2400" dirty="0"/>
              <a:t>Mode</a:t>
            </a:r>
          </a:p>
        </p:txBody>
      </p:sp>
      <p:sp>
        <p:nvSpPr>
          <p:cNvPr id="12" name="Rectangular Callout 17">
            <a:extLst>
              <a:ext uri="{FF2B5EF4-FFF2-40B4-BE49-F238E27FC236}">
                <a16:creationId xmlns:a16="http://schemas.microsoft.com/office/drawing/2014/main" id="{896ACFB0-1180-3688-D996-96D93A02F6B9}"/>
              </a:ext>
            </a:extLst>
          </p:cNvPr>
          <p:cNvSpPr/>
          <p:nvPr/>
        </p:nvSpPr>
        <p:spPr>
          <a:xfrm>
            <a:off x="2845847" y="2535499"/>
            <a:ext cx="2409107" cy="507956"/>
          </a:xfrm>
          <a:prstGeom prst="wedgeRectCallout">
            <a:avLst>
              <a:gd name="adj1" fmla="val 76220"/>
              <a:gd name="adj2" fmla="val 133590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Primary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lights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ular Callout 17">
            <a:extLst>
              <a:ext uri="{FF2B5EF4-FFF2-40B4-BE49-F238E27FC236}">
                <a16:creationId xmlns:a16="http://schemas.microsoft.com/office/drawing/2014/main" id="{ECD07D22-75CD-9DCB-D8E8-D471CD6F4829}"/>
              </a:ext>
            </a:extLst>
          </p:cNvPr>
          <p:cNvSpPr/>
          <p:nvPr/>
        </p:nvSpPr>
        <p:spPr>
          <a:xfrm>
            <a:off x="7825801" y="4104434"/>
            <a:ext cx="2595777" cy="507956"/>
          </a:xfrm>
          <a:prstGeom prst="wedgeRectCallout">
            <a:avLst>
              <a:gd name="adj1" fmla="val -92690"/>
              <a:gd name="adj2" fmla="val 5440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Secondary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lights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Rectangular Callout 17">
            <a:extLst>
              <a:ext uri="{FF2B5EF4-FFF2-40B4-BE49-F238E27FC236}">
                <a16:creationId xmlns:a16="http://schemas.microsoft.com/office/drawing/2014/main" id="{2BA742D2-2118-04F3-9913-76EEDAC545DF}"/>
              </a:ext>
            </a:extLst>
          </p:cNvPr>
          <p:cNvSpPr/>
          <p:nvPr/>
        </p:nvSpPr>
        <p:spPr>
          <a:xfrm>
            <a:off x="6880425" y="1510667"/>
            <a:ext cx="2409107" cy="507956"/>
          </a:xfrm>
          <a:prstGeom prst="wedgeRectCallout">
            <a:avLst>
              <a:gd name="adj1" fmla="val 54294"/>
              <a:gd name="adj2" fmla="val 221922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Police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interrupt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19929326-6B50-7AC1-FB42-783EBB7B8EA3}"/>
              </a:ext>
            </a:extLst>
          </p:cNvPr>
          <p:cNvSpPr/>
          <p:nvPr/>
        </p:nvSpPr>
        <p:spPr>
          <a:xfrm>
            <a:off x="9232934" y="4889043"/>
            <a:ext cx="2174593" cy="1138335"/>
          </a:xfrm>
          <a:prstGeom prst="wedgeRectCallout">
            <a:avLst>
              <a:gd name="adj1" fmla="val -120548"/>
              <a:gd name="adj2" fmla="val -39231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Deployed</a:t>
            </a:r>
          </a:p>
          <a:p>
            <a:pPr algn="ctr"/>
            <a:r>
              <a:rPr lang="en-US" sz="2400" dirty="0"/>
              <a:t>on a Raspberry Pi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560B25B-DFC9-64F4-DF0A-E04B3A8B8BD4}"/>
              </a:ext>
            </a:extLst>
          </p:cNvPr>
          <p:cNvSpPr txBox="1">
            <a:spLocks/>
          </p:cNvSpPr>
          <p:nvPr/>
        </p:nvSpPr>
        <p:spPr>
          <a:xfrm>
            <a:off x="71021" y="2525765"/>
            <a:ext cx="4425818" cy="382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Environment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GPIO pins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Could be something else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Compiled without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Errors</a:t>
            </a:r>
            <a:r>
              <a:rPr lang="hu-HU" dirty="0"/>
              <a:t>, </a:t>
            </a:r>
            <a:r>
              <a:rPr lang="en-US" dirty="0"/>
              <a:t>warnings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Timing for UNIX platforms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Works as intended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21E09E6-A626-90BD-94AA-7C663DB2B1E5}"/>
              </a:ext>
            </a:extLst>
          </p:cNvPr>
          <p:cNvSpPr txBox="1"/>
          <p:nvPr/>
        </p:nvSpPr>
        <p:spPr>
          <a:xfrm>
            <a:off x="299070" y="1039827"/>
            <a:ext cx="2603398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PRIMARY_RED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PRIMARY_YELLOW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7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PRIMARY_GREEN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SECONDARY_RED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21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SECONDARY_YELLOW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23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SECONDARY_GREEN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25</a:t>
            </a:r>
          </a:p>
        </p:txBody>
      </p:sp>
      <p:sp>
        <p:nvSpPr>
          <p:cNvPr id="22" name="Rectangular Callout 17">
            <a:extLst>
              <a:ext uri="{FF2B5EF4-FFF2-40B4-BE49-F238E27FC236}">
                <a16:creationId xmlns:a16="http://schemas.microsoft.com/office/drawing/2014/main" id="{5445F17B-3AEA-8BAD-8EDD-1C6DD16240AD}"/>
              </a:ext>
            </a:extLst>
          </p:cNvPr>
          <p:cNvSpPr/>
          <p:nvPr/>
        </p:nvSpPr>
        <p:spPr>
          <a:xfrm>
            <a:off x="3150619" y="1565809"/>
            <a:ext cx="2409107" cy="507956"/>
          </a:xfrm>
          <a:prstGeom prst="wedgeRectCallout">
            <a:avLst>
              <a:gd name="adj1" fmla="val -67128"/>
              <a:gd name="adj2" fmla="val -2195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Pin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definitions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49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 Code Generation from XSTS Models</a:t>
            </a:r>
          </a:p>
          <a:p>
            <a:pPr lvl="1"/>
            <a:r>
              <a:rPr lang="en-US" dirty="0"/>
              <a:t>Efficiency, accuracy, consistency, etc</a:t>
            </a:r>
            <a:r>
              <a:rPr lang="hu-HU" dirty="0"/>
              <a:t>..</a:t>
            </a:r>
            <a:endParaRPr lang="en-US" dirty="0"/>
          </a:p>
          <a:p>
            <a:pPr lvl="1"/>
            <a:r>
              <a:rPr lang="en-US" dirty="0"/>
              <a:t>Ensure platform independent code</a:t>
            </a:r>
          </a:p>
          <a:p>
            <a:r>
              <a:rPr lang="en-US" dirty="0"/>
              <a:t>Case Study: </a:t>
            </a:r>
            <a:r>
              <a:rPr lang="en-US" dirty="0">
                <a:solidFill>
                  <a:schemeClr val="accent1"/>
                </a:solidFill>
              </a:rPr>
              <a:t>The Crossroad Example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Future work</a:t>
            </a:r>
          </a:p>
          <a:p>
            <a:pPr lvl="1"/>
            <a:r>
              <a:rPr lang="en-US" dirty="0"/>
              <a:t>Support more platforms</a:t>
            </a:r>
          </a:p>
          <a:p>
            <a:pPr lvl="1"/>
            <a:r>
              <a:rPr lang="en-US" dirty="0"/>
              <a:t>Formal verification of the generated code using model-checkers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Software and Systems Verification (VIMIMA01)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808611" y="3234653"/>
            <a:ext cx="10383389" cy="876910"/>
          </a:xfrm>
          <a:custGeom>
            <a:avLst/>
            <a:gdLst>
              <a:gd name="connsiteX0" fmla="*/ 344624 w 10383389"/>
              <a:gd name="connsiteY0" fmla="*/ 0 h 876910"/>
              <a:gd name="connsiteX1" fmla="*/ 10383389 w 10383389"/>
              <a:gd name="connsiteY1" fmla="*/ 0 h 876910"/>
              <a:gd name="connsiteX2" fmla="*/ 10383389 w 10383389"/>
              <a:gd name="connsiteY2" fmla="*/ 876910 h 876910"/>
              <a:gd name="connsiteX3" fmla="*/ 0 w 10383389"/>
              <a:gd name="connsiteY3" fmla="*/ 876910 h 876910"/>
              <a:gd name="connsiteX4" fmla="*/ 344624 w 10383389"/>
              <a:gd name="connsiteY4" fmla="*/ 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389" h="876910">
                <a:moveTo>
                  <a:pt x="344624" y="0"/>
                </a:moveTo>
                <a:lnTo>
                  <a:pt x="10383389" y="0"/>
                </a:lnTo>
                <a:lnTo>
                  <a:pt x="10383389" y="876910"/>
                </a:lnTo>
                <a:lnTo>
                  <a:pt x="0" y="876910"/>
                </a:lnTo>
                <a:lnTo>
                  <a:pt x="34462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Generate 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accurate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consistent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code from gamma statecharts and composite models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3932810" y="4498529"/>
            <a:ext cx="6853560" cy="507956"/>
          </a:xfrm>
          <a:prstGeom prst="wedgeRectCallout">
            <a:avLst>
              <a:gd name="adj1" fmla="val -42046"/>
              <a:gd name="adj2" fmla="val -20457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Accuracy: 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fewer logical mistakes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during coding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7504155" y="1201994"/>
            <a:ext cx="4390316" cy="1101651"/>
          </a:xfrm>
          <a:prstGeom prst="wedgeRectCallout">
            <a:avLst>
              <a:gd name="adj1" fmla="val -64505"/>
              <a:gd name="adj2" fmla="val 12484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</a:rPr>
              <a:t>Consistency: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the generated code will reflect the behavior of its models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20085" y="3235211"/>
            <a:ext cx="2036541" cy="876352"/>
          </a:xfrm>
          <a:custGeom>
            <a:avLst/>
            <a:gdLst>
              <a:gd name="connsiteX0" fmla="*/ 0 w 2036541"/>
              <a:gd name="connsiteY0" fmla="*/ 0 h 876352"/>
              <a:gd name="connsiteX1" fmla="*/ 2036541 w 2036541"/>
              <a:gd name="connsiteY1" fmla="*/ 0 h 876352"/>
              <a:gd name="connsiteX2" fmla="*/ 1692137 w 2036541"/>
              <a:gd name="connsiteY2" fmla="*/ 876352 h 876352"/>
              <a:gd name="connsiteX3" fmla="*/ 0 w 2036541"/>
              <a:gd name="connsiteY3" fmla="*/ 876352 h 876352"/>
              <a:gd name="connsiteX4" fmla="*/ 0 w 2036541"/>
              <a:gd name="connsiteY4" fmla="*/ 0 h 87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541" h="876352">
                <a:moveTo>
                  <a:pt x="0" y="0"/>
                </a:moveTo>
                <a:lnTo>
                  <a:pt x="2036541" y="0"/>
                </a:lnTo>
                <a:lnTo>
                  <a:pt x="1692137" y="876352"/>
                </a:lnTo>
                <a:lnTo>
                  <a:pt x="0" y="8763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Generation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18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is the Gamma Statechart Composition Framework?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Why </a:t>
            </a:r>
            <a:r>
              <a:rPr lang="en-US" dirty="0"/>
              <a:t>do we need Code Generators?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From where </a:t>
            </a:r>
            <a:r>
              <a:rPr lang="en-US" dirty="0"/>
              <a:t>do we generate code?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 are being used?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/>
              <a:t>do we achieve platform independence?</a:t>
            </a:r>
          </a:p>
          <a:p>
            <a:pPr lvl="1">
              <a:spcBef>
                <a:spcPts val="1000"/>
              </a:spcBef>
              <a:spcAft>
                <a:spcPts val="1500"/>
              </a:spcAft>
            </a:pPr>
            <a:r>
              <a:rPr lang="en-US" dirty="0"/>
              <a:t>Especially in timing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/>
              <a:t>do we utilize the generated code?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en-US" dirty="0"/>
              <a:t>Fancy title, but..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Eclipse </a:t>
            </a:r>
            <a:r>
              <a:rPr lang="en-US" dirty="0"/>
              <a:t>extension</a:t>
            </a:r>
          </a:p>
          <a:p>
            <a:r>
              <a:rPr lang="en-US" dirty="0">
                <a:solidFill>
                  <a:schemeClr val="accent1"/>
                </a:solidFill>
              </a:rPr>
              <a:t>Composite </a:t>
            </a:r>
            <a:r>
              <a:rPr lang="en-US" dirty="0"/>
              <a:t>Statecharts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From statecharts &amp; interfaces designed in </a:t>
            </a:r>
            <a:r>
              <a:rPr lang="en-US" dirty="0">
                <a:solidFill>
                  <a:schemeClr val="accent1"/>
                </a:solidFill>
              </a:rPr>
              <a:t>Yakindu</a:t>
            </a:r>
          </a:p>
          <a:p>
            <a:r>
              <a:rPr lang="en-US" dirty="0">
                <a:solidFill>
                  <a:schemeClr val="accent1"/>
                </a:solidFill>
              </a:rPr>
              <a:t>Formal Verification </a:t>
            </a:r>
            <a:r>
              <a:rPr lang="en-US" dirty="0"/>
              <a:t>of composite systems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Through a model-checker, </a:t>
            </a:r>
            <a:r>
              <a:rPr lang="en-US" dirty="0">
                <a:solidFill>
                  <a:schemeClr val="accent1"/>
                </a:solidFill>
              </a:rPr>
              <a:t>UPPAAL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Theta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Spin</a:t>
            </a:r>
          </a:p>
          <a:p>
            <a:r>
              <a:rPr lang="en-US" dirty="0">
                <a:solidFill>
                  <a:schemeClr val="accent1"/>
                </a:solidFill>
              </a:rPr>
              <a:t>Code Generation </a:t>
            </a:r>
            <a:r>
              <a:rPr lang="en-US" dirty="0"/>
              <a:t>for various platforms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Gamma contains a code generator for </a:t>
            </a:r>
            <a:r>
              <a:rPr lang="en-US" dirty="0">
                <a:solidFill>
                  <a:schemeClr val="accent1"/>
                </a:solidFill>
              </a:rPr>
              <a:t>java</a:t>
            </a:r>
          </a:p>
          <a:p>
            <a:r>
              <a:rPr lang="en-US" dirty="0">
                <a:solidFill>
                  <a:schemeClr val="accent1"/>
                </a:solidFill>
              </a:rPr>
              <a:t>Verification</a:t>
            </a:r>
            <a:r>
              <a:rPr lang="en-US" dirty="0"/>
              <a:t> of the generated code</a:t>
            </a:r>
          </a:p>
          <a:p>
            <a:pPr lvl="1"/>
            <a:r>
              <a:rPr lang="en-US" dirty="0"/>
              <a:t>Unit tests based on a model-checker should cover the state space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hu-HU" dirty="0"/>
              <a:t>The Gamma Framework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1D63809-3EBE-803F-00C0-CF1C68BADB70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576E3C4-5EBC-68C0-3510-35A663DA1412}"/>
              </a:ext>
            </a:extLst>
          </p:cNvPr>
          <p:cNvSpPr txBox="1"/>
          <p:nvPr/>
        </p:nvSpPr>
        <p:spPr>
          <a:xfrm>
            <a:off x="9895032" y="474336"/>
            <a:ext cx="2678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W</a:t>
            </a:r>
            <a:r>
              <a:rPr lang="hu-HU" sz="2000" dirty="0">
                <a:solidFill>
                  <a:schemeClr val="accent1"/>
                </a:solidFill>
              </a:rPr>
              <a:t>hat</a:t>
            </a:r>
            <a:r>
              <a:rPr lang="en-US" sz="2000" dirty="0"/>
              <a:t> </a:t>
            </a:r>
            <a:r>
              <a:rPr lang="hu-HU" sz="2000" dirty="0"/>
              <a:t>is</a:t>
            </a:r>
            <a:r>
              <a:rPr lang="en-US" sz="2000" dirty="0"/>
              <a:t> </a:t>
            </a:r>
            <a:r>
              <a:rPr lang="hu-HU" sz="2000" dirty="0"/>
              <a:t>Gamma</a:t>
            </a:r>
            <a:r>
              <a:rPr lang="en-US" sz="2000" dirty="0"/>
              <a:t>?</a:t>
            </a:r>
          </a:p>
        </p:txBody>
      </p:sp>
      <p:pic>
        <p:nvPicPr>
          <p:cNvPr id="7" name="Kép 6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C354C432-7702-8245-5703-A7EB490CC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73" y="2592279"/>
            <a:ext cx="4077269" cy="2849732"/>
          </a:xfrm>
          <a:prstGeom prst="rect">
            <a:avLst/>
          </a:prstGeom>
        </p:spPr>
      </p:pic>
      <p:sp>
        <p:nvSpPr>
          <p:cNvPr id="6" name="Rectangular Callout 17">
            <a:extLst>
              <a:ext uri="{FF2B5EF4-FFF2-40B4-BE49-F238E27FC236}">
                <a16:creationId xmlns:a16="http://schemas.microsoft.com/office/drawing/2014/main" id="{77A62D06-63EC-CF67-BC06-A1149D2E3B58}"/>
              </a:ext>
            </a:extLst>
          </p:cNvPr>
          <p:cNvSpPr/>
          <p:nvPr/>
        </p:nvSpPr>
        <p:spPr>
          <a:xfrm>
            <a:off x="7970099" y="1538901"/>
            <a:ext cx="3879542" cy="507956"/>
          </a:xfrm>
          <a:prstGeom prst="wedgeRectCallout">
            <a:avLst>
              <a:gd name="adj1" fmla="val -28677"/>
              <a:gd name="adj2" fmla="val 215326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</a:t>
            </a:r>
            <a:r>
              <a:rPr lang="hu-HU" sz="2400" dirty="0">
                <a:solidFill>
                  <a:srgbClr val="1446A0"/>
                </a:solidFill>
                <a:latin typeface="Open Sans"/>
              </a:rPr>
              <a:t>, </a:t>
            </a:r>
            <a:r>
              <a:rPr kumimoji="0" lang="hu-HU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Java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mplementation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1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Efficiency </a:t>
            </a:r>
            <a:r>
              <a:rPr lang="en-US" dirty="0"/>
              <a:t>- no need for manual coding</a:t>
            </a:r>
            <a:endParaRPr lang="en-US" dirty="0">
              <a:solidFill>
                <a:schemeClr val="accent1"/>
              </a:solidFill>
            </a:endParaRP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Accuracy</a:t>
            </a:r>
            <a:r>
              <a:rPr lang="en-US" dirty="0"/>
              <a:t> -  reduce the risk of human error</a:t>
            </a:r>
            <a:endParaRPr lang="en-US" dirty="0">
              <a:solidFill>
                <a:schemeClr val="accent1"/>
              </a:solidFill>
            </a:endParaRP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Consistency</a:t>
            </a:r>
            <a:r>
              <a:rPr lang="en-US" dirty="0"/>
              <a:t> - enforcing model-code behavior consistency</a:t>
            </a:r>
            <a:endParaRPr lang="en-US" dirty="0">
              <a:solidFill>
                <a:schemeClr val="accent1"/>
              </a:solidFill>
            </a:endParaRP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Maintainability</a:t>
            </a:r>
            <a:r>
              <a:rPr lang="en-US" dirty="0"/>
              <a:t> - code maintenance by regenerating code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Portability</a:t>
            </a:r>
            <a:r>
              <a:rPr lang="en-US" dirty="0"/>
              <a:t> - can generate code for different platforms</a:t>
            </a:r>
            <a:endParaRPr lang="hu-HU" dirty="0"/>
          </a:p>
          <a:p>
            <a:pPr marL="0" indent="0">
              <a:spcAft>
                <a:spcPts val="1500"/>
              </a:spcAft>
              <a:buNone/>
            </a:pPr>
            <a:r>
              <a:rPr lang="en-US" dirty="0"/>
              <a:t>Potential presence of bugs in code generators, could we </a:t>
            </a:r>
            <a:r>
              <a:rPr lang="en-US" dirty="0">
                <a:solidFill>
                  <a:schemeClr val="accent1"/>
                </a:solidFill>
              </a:rPr>
              <a:t>verify</a:t>
            </a:r>
            <a:r>
              <a:rPr lang="en-US" dirty="0"/>
              <a:t> the results?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Code Generators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143B628B-17A1-0BC3-9763-AFF9CEA6E533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01EF672-FF10-B9C8-2823-FDFF50E82D22}"/>
              </a:ext>
            </a:extLst>
          </p:cNvPr>
          <p:cNvSpPr txBox="1"/>
          <p:nvPr/>
        </p:nvSpPr>
        <p:spPr>
          <a:xfrm>
            <a:off x="9895032" y="474336"/>
            <a:ext cx="2678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Why</a:t>
            </a:r>
            <a:r>
              <a:rPr lang="en-US" sz="2000" dirty="0"/>
              <a:t> do we need?</a:t>
            </a:r>
          </a:p>
        </p:txBody>
      </p:sp>
    </p:spTree>
    <p:extLst>
      <p:ext uri="{BB962C8B-B14F-4D97-AF65-F5344CB8AC3E}">
        <p14:creationId xmlns:p14="http://schemas.microsoft.com/office/powerpoint/2010/main" val="94900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XSTS</a:t>
            </a:r>
            <a:r>
              <a:rPr lang="en-US" dirty="0"/>
              <a:t> language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Intermediate representation of our model</a:t>
            </a:r>
          </a:p>
          <a:p>
            <a:r>
              <a:rPr lang="en-US" dirty="0">
                <a:solidFill>
                  <a:schemeClr val="accent1"/>
                </a:solidFill>
              </a:rPr>
              <a:t>Eclipse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Gamma is an eclipse plugin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 XSTS language is implemented using EMF, serialized to XML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Dependencies integrated into Eclipse: </a:t>
            </a:r>
            <a:r>
              <a:rPr lang="en-US" dirty="0">
                <a:solidFill>
                  <a:schemeClr val="accent1"/>
                </a:solidFill>
              </a:rPr>
              <a:t>Yakindu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PlantUML</a:t>
            </a:r>
            <a:r>
              <a:rPr lang="en-US" dirty="0"/>
              <a:t>, etc.. </a:t>
            </a:r>
          </a:p>
          <a:p>
            <a:r>
              <a:rPr lang="en-US" dirty="0">
                <a:solidFill>
                  <a:schemeClr val="accent1"/>
                </a:solidFill>
              </a:rPr>
              <a:t>Xtend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Java dialect, java code is being generated in the background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Commonly used in code generators, serializers instead of instanceof</a:t>
            </a:r>
          </a:p>
          <a:p>
            <a:pPr lvl="1">
              <a:spcAft>
                <a:spcPts val="150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</a:t>
            </a:r>
            <a:r>
              <a:rPr lang="hu-HU" dirty="0"/>
              <a:t>?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7" name="Kép 6" descr="A képen szöveg, képernyőkép, diagram, Téglalap látható&#10;&#10;Automatikusan generált leírás">
            <a:extLst>
              <a:ext uri="{FF2B5EF4-FFF2-40B4-BE49-F238E27FC236}">
                <a16:creationId xmlns:a16="http://schemas.microsoft.com/office/drawing/2014/main" id="{3832E829-430A-EBE4-CFD5-788BA750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57" y="1077491"/>
            <a:ext cx="341995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1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Declarations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Type, Variable declarations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Variable groups, annotations, e.g.: input groups, clock variables</a:t>
            </a:r>
          </a:p>
          <a:p>
            <a:r>
              <a:rPr lang="en-US" dirty="0">
                <a:solidFill>
                  <a:schemeClr val="accent1"/>
                </a:solidFill>
              </a:rPr>
              <a:t>Initializations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Initial values, initialize the component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Reset inputs, outputs between cycles</a:t>
            </a:r>
          </a:p>
          <a:p>
            <a:r>
              <a:rPr lang="en-US" dirty="0">
                <a:solidFill>
                  <a:schemeClr val="accent1"/>
                </a:solidFill>
              </a:rPr>
              <a:t>Transitions</a:t>
            </a:r>
            <a:r>
              <a:rPr lang="en-US" dirty="0"/>
              <a:t> - the internal mechanism of the model</a:t>
            </a:r>
          </a:p>
          <a:p>
            <a:r>
              <a:rPr lang="en-US" dirty="0">
                <a:solidFill>
                  <a:schemeClr val="accent1"/>
                </a:solidFill>
              </a:rPr>
              <a:t>Consists of..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/>
              <a:t>Actions,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The XSTS Language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</a:t>
            </a:r>
            <a:r>
              <a:rPr lang="hu-HU" dirty="0"/>
              <a:t>?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4D57CF-5202-5A3C-ACD4-8732003BD50B}"/>
              </a:ext>
            </a:extLst>
          </p:cNvPr>
          <p:cNvSpPr txBox="1"/>
          <p:nvPr/>
        </p:nvSpPr>
        <p:spPr>
          <a:xfrm>
            <a:off x="5485215" y="1497192"/>
            <a:ext cx="613180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Main_region_Controller :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__Inactive__, Operating, Interrupted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PoliceInterrupt_police_In_controller :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false</a:t>
            </a:r>
          </a:p>
          <a:p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BlinkingYellowTimeout3_secondary :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2A15324-11C3-BE87-962A-43D523280402}"/>
              </a:ext>
            </a:extLst>
          </p:cNvPr>
          <p:cNvSpPr txBox="1"/>
          <p:nvPr/>
        </p:nvSpPr>
        <p:spPr>
          <a:xfrm>
            <a:off x="4714359" y="4868320"/>
            <a:ext cx="6569158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typeDeclarations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"Main_region_Controller"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xsi:type=</a:t>
            </a:r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hu.bme.mit.gamma.</a:t>
            </a:r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expression:EnumerationTypeDefinition"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literals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"__Inactive__"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literals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"Operating"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literals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"Interrupted"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typeDeclarations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endParaRPr lang="en-GB" sz="12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ular Callout 17">
            <a:extLst>
              <a:ext uri="{FF2B5EF4-FFF2-40B4-BE49-F238E27FC236}">
                <a16:creationId xmlns:a16="http://schemas.microsoft.com/office/drawing/2014/main" id="{F723E254-21DC-FAE5-E89A-7BEFD9333774}"/>
              </a:ext>
            </a:extLst>
          </p:cNvPr>
          <p:cNvSpPr/>
          <p:nvPr/>
        </p:nvSpPr>
        <p:spPr>
          <a:xfrm>
            <a:off x="6166817" y="439294"/>
            <a:ext cx="2787588" cy="507956"/>
          </a:xfrm>
          <a:prstGeom prst="wedgeRectCallout">
            <a:avLst>
              <a:gd name="adj1" fmla="val 44318"/>
              <a:gd name="adj2" fmla="val 12968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XSTS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definitions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ular Callout 17">
            <a:extLst>
              <a:ext uri="{FF2B5EF4-FFF2-40B4-BE49-F238E27FC236}">
                <a16:creationId xmlns:a16="http://schemas.microsoft.com/office/drawing/2014/main" id="{029A996A-654C-2E37-A04C-75D93B09D955}"/>
              </a:ext>
            </a:extLst>
          </p:cNvPr>
          <p:cNvSpPr/>
          <p:nvPr/>
        </p:nvSpPr>
        <p:spPr>
          <a:xfrm>
            <a:off x="7998938" y="3464298"/>
            <a:ext cx="3501662" cy="507956"/>
          </a:xfrm>
          <a:prstGeom prst="wedgeRectCallout">
            <a:avLst>
              <a:gd name="adj1" fmla="val 4191"/>
              <a:gd name="adj2" fmla="val 178624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XSTS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serialized to XML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Model Transformation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10257585" y="456325"/>
            <a:ext cx="2678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From where</a:t>
            </a:r>
            <a:r>
              <a:rPr lang="en-US" sz="20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A49D0A-C941-AFE1-FB7E-C11B8D8FACD1}"/>
              </a:ext>
            </a:extLst>
          </p:cNvPr>
          <p:cNvSpPr txBox="1">
            <a:spLocks/>
          </p:cNvSpPr>
          <p:nvPr/>
        </p:nvSpPr>
        <p:spPr>
          <a:xfrm>
            <a:off x="574979" y="1201994"/>
            <a:ext cx="5793036" cy="50513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u-HU" dirty="0">
                <a:solidFill>
                  <a:schemeClr val="accent1"/>
                </a:solidFill>
              </a:rPr>
              <a:t>UML</a:t>
            </a:r>
            <a:r>
              <a:rPr lang="en-US" dirty="0"/>
              <a:t> Statecharts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Transformed to </a:t>
            </a:r>
            <a:r>
              <a:rPr lang="en-US" i="1" dirty="0"/>
              <a:t>gamma </a:t>
            </a:r>
            <a:r>
              <a:rPr lang="hu-HU" i="1" dirty="0"/>
              <a:t>statechart </a:t>
            </a:r>
            <a:r>
              <a:rPr lang="en-US" i="1" dirty="0"/>
              <a:t>language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Gamma </a:t>
            </a:r>
            <a:r>
              <a:rPr lang="en-US" dirty="0"/>
              <a:t>Components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Transformed into XSTS with an extra intermediate step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XSTS </a:t>
            </a:r>
            <a:r>
              <a:rPr lang="en-US" dirty="0"/>
              <a:t>Model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Used to generate C code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Can be used to formally verify the component</a:t>
            </a:r>
          </a:p>
          <a:p>
            <a:pPr>
              <a:spcAft>
                <a:spcPts val="1500"/>
              </a:spcAft>
            </a:pPr>
            <a:endParaRPr lang="en-US" dirty="0"/>
          </a:p>
        </p:txBody>
      </p:sp>
      <p:pic>
        <p:nvPicPr>
          <p:cNvPr id="10" name="Tartalom helye 9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AB3890E9-D7A5-8C8E-2B9E-BB024183C3F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15" y="1230649"/>
            <a:ext cx="5285714" cy="4390476"/>
          </a:xfrm>
        </p:spPr>
      </p:pic>
    </p:spTree>
    <p:extLst>
      <p:ext uri="{BB962C8B-B14F-4D97-AF65-F5344CB8AC3E}">
        <p14:creationId xmlns:p14="http://schemas.microsoft.com/office/powerpoint/2010/main" val="333502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For </a:t>
            </a:r>
            <a:r>
              <a:rPr lang="en-US" dirty="0"/>
              <a:t>each component..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2 source &amp; 2 header files are being generated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Statechart</a:t>
            </a:r>
            <a:r>
              <a:rPr lang="en-US" dirty="0"/>
              <a:t> component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Implements the behavior of its model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Resets in-, outputs between cycles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Declares all required structure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Wrapper </a:t>
            </a:r>
            <a:r>
              <a:rPr lang="en-US" dirty="0"/>
              <a:t>component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Handles timing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Hides the internal mechanism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Provides Ports (in the form of setters/getters)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</a:t>
            </a:r>
            <a:r>
              <a:rPr lang="hu-HU" dirty="0"/>
              <a:t>?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B530D06-EEB1-24B3-F4EB-2F732DE1940A}"/>
              </a:ext>
            </a:extLst>
          </p:cNvPr>
          <p:cNvSpPr txBox="1"/>
          <p:nvPr/>
        </p:nvSpPr>
        <p:spPr>
          <a:xfrm>
            <a:off x="8375518" y="1342121"/>
            <a:ext cx="3071674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4"/>
                </a:solidFill>
              </a:rPr>
              <a:t>enum</a:t>
            </a:r>
            <a:r>
              <a:rPr lang="en-GB" sz="1200" dirty="0"/>
              <a:t> </a:t>
            </a:r>
            <a:r>
              <a:rPr lang="en-GB" sz="1200" dirty="0">
                <a:solidFill>
                  <a:schemeClr val="bg1"/>
                </a:solidFill>
              </a:rPr>
              <a:t>Main_Region_Controller </a:t>
            </a:r>
            <a:r>
              <a:rPr lang="en-GB" sz="1200" dirty="0">
                <a:solidFill>
                  <a:schemeClr val="accent4"/>
                </a:solidFill>
              </a:rPr>
              <a:t>{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GB" sz="1200" dirty="0">
                <a:solidFill>
                  <a:schemeClr val="bg1"/>
                </a:solidFill>
              </a:rPr>
              <a:t>__Inactive___main_region_controller,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GB" sz="1200" dirty="0">
                <a:solidFill>
                  <a:schemeClr val="bg1"/>
                </a:solidFill>
              </a:rPr>
              <a:t>Operating_main_region_controller,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GB" sz="1200" dirty="0">
                <a:solidFill>
                  <a:schemeClr val="bg1"/>
                </a:solidFill>
              </a:rPr>
              <a:t>Interrupted_main_region_controller</a:t>
            </a:r>
          </a:p>
          <a:p>
            <a:r>
              <a:rPr lang="en-GB" sz="1200" dirty="0">
                <a:solidFill>
                  <a:schemeClr val="accent4"/>
                </a:solidFill>
              </a:rPr>
              <a:t>}</a:t>
            </a:r>
            <a:r>
              <a:rPr lang="en-GB" sz="1200" dirty="0"/>
              <a:t> </a:t>
            </a:r>
            <a:r>
              <a:rPr lang="en-GB" sz="1200" dirty="0">
                <a:solidFill>
                  <a:schemeClr val="bg1"/>
                </a:solidFill>
              </a:rPr>
              <a:t>main_region_controller;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14A12D6-026D-D7D0-D233-B9CAEAC35D28}"/>
              </a:ext>
            </a:extLst>
          </p:cNvPr>
          <p:cNvSpPr txBox="1"/>
          <p:nvPr/>
        </p:nvSpPr>
        <p:spPr>
          <a:xfrm>
            <a:off x="6943512" y="2886011"/>
            <a:ext cx="437939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typedef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struct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/>
                </a:solidFill>
              </a:rPr>
              <a:t>{</a:t>
            </a:r>
          </a:p>
          <a:p>
            <a:r>
              <a:rPr lang="hu-HU" sz="1200" dirty="0"/>
              <a:t>      </a:t>
            </a:r>
            <a:r>
              <a:rPr lang="en-US" sz="1200" dirty="0">
                <a:solidFill>
                  <a:schemeClr val="accent4"/>
                </a:solidFill>
              </a:rPr>
              <a:t>bool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PoliceInterrupt_police_In_controller;</a:t>
            </a:r>
            <a:endParaRPr lang="hu-HU" sz="1200" dirty="0">
              <a:solidFill>
                <a:schemeClr val="bg1"/>
              </a:solidFill>
            </a:endParaRP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accent4"/>
                </a:solidFill>
              </a:rPr>
              <a:t>enum</a:t>
            </a:r>
            <a:r>
              <a:rPr lang="en-US" sz="1200" dirty="0">
                <a:solidFill>
                  <a:schemeClr val="bg1"/>
                </a:solidFill>
              </a:rPr>
              <a:t> Main_Region_Controller main_region_controller;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accent4"/>
                </a:solidFill>
              </a:rPr>
              <a:t>enum</a:t>
            </a:r>
            <a:r>
              <a:rPr lang="en-US" sz="1200" dirty="0">
                <a:solidFill>
                  <a:schemeClr val="bg1"/>
                </a:solidFill>
              </a:rPr>
              <a:t> Operating_Controller operating_controller;</a:t>
            </a:r>
            <a:endParaRPr lang="hu-HU" sz="1200" dirty="0">
              <a:solidFill>
                <a:schemeClr val="bg1"/>
              </a:solidFill>
            </a:endParaRPr>
          </a:p>
          <a:p>
            <a:r>
              <a:rPr lang="hu-HU" sz="1200" dirty="0"/>
              <a:t>      </a:t>
            </a:r>
            <a:r>
              <a:rPr lang="hu-HU" sz="1200" dirty="0">
                <a:solidFill>
                  <a:srgbClr val="92D050"/>
                </a:solidFill>
              </a:rPr>
              <a:t>/* … */</a:t>
            </a:r>
          </a:p>
          <a:p>
            <a:r>
              <a:rPr lang="hu-HU" sz="1200" dirty="0"/>
              <a:t>      </a:t>
            </a:r>
            <a:r>
              <a:rPr lang="en-GB" sz="1200" dirty="0">
                <a:solidFill>
                  <a:schemeClr val="accent4"/>
                </a:solidFill>
              </a:rPr>
              <a:t>bool</a:t>
            </a:r>
            <a:r>
              <a:rPr lang="en-GB" sz="1200" dirty="0"/>
              <a:t> </a:t>
            </a:r>
            <a:r>
              <a:rPr lang="en-GB" sz="1200" dirty="0">
                <a:solidFill>
                  <a:schemeClr val="bg1"/>
                </a:solidFill>
              </a:rPr>
              <a:t>__id_Green_9_Yellow__secondary;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hu-HU" sz="1200" dirty="0"/>
              <a:t>      </a:t>
            </a:r>
            <a:r>
              <a:rPr lang="en-US" sz="1200" dirty="0">
                <a:solidFill>
                  <a:schemeClr val="accent4"/>
                </a:solidFill>
              </a:rPr>
              <a:t>bool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__id_Normal_18_Interrupted__secondary;</a:t>
            </a:r>
          </a:p>
          <a:p>
            <a:r>
              <a:rPr lang="hu-HU" sz="1200" dirty="0"/>
              <a:t>      </a:t>
            </a:r>
            <a:r>
              <a:rPr lang="en-US" sz="1200" dirty="0">
                <a:solidFill>
                  <a:schemeClr val="accent4"/>
                </a:solidFill>
              </a:rPr>
              <a:t>unsigned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/>
                </a:solidFill>
              </a:rPr>
              <a:t>int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BlinkingYellowTimeout3_secondary;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}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CrossroadStatechart;</a:t>
            </a:r>
          </a:p>
        </p:txBody>
      </p:sp>
      <p:sp>
        <p:nvSpPr>
          <p:cNvPr id="10" name="Rectangular Callout 17">
            <a:extLst>
              <a:ext uri="{FF2B5EF4-FFF2-40B4-BE49-F238E27FC236}">
                <a16:creationId xmlns:a16="http://schemas.microsoft.com/office/drawing/2014/main" id="{F61F6AF3-270D-6469-3F2D-B30995C086D8}"/>
              </a:ext>
            </a:extLst>
          </p:cNvPr>
          <p:cNvSpPr/>
          <p:nvPr/>
        </p:nvSpPr>
        <p:spPr>
          <a:xfrm>
            <a:off x="5415379" y="694038"/>
            <a:ext cx="2787588" cy="507956"/>
          </a:xfrm>
          <a:prstGeom prst="wedgeRectCallout">
            <a:avLst>
              <a:gd name="adj1" fmla="val 49514"/>
              <a:gd name="adj2" fmla="val 10651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Regions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as enums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ular Callout 17">
            <a:extLst>
              <a:ext uri="{FF2B5EF4-FFF2-40B4-BE49-F238E27FC236}">
                <a16:creationId xmlns:a16="http://schemas.microsoft.com/office/drawing/2014/main" id="{5E0D9362-1873-AD11-21BC-EC7C0345F07F}"/>
              </a:ext>
            </a:extLst>
          </p:cNvPr>
          <p:cNvSpPr/>
          <p:nvPr/>
        </p:nvSpPr>
        <p:spPr>
          <a:xfrm>
            <a:off x="8202967" y="5261901"/>
            <a:ext cx="3622087" cy="507956"/>
          </a:xfrm>
          <a:prstGeom prst="wedgeRectCallout">
            <a:avLst>
              <a:gd name="adj1" fmla="val -45232"/>
              <a:gd name="adj2" fmla="val -14165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Components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as structs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ISO Standard</a:t>
            </a:r>
            <a:r>
              <a:rPr lang="en-US" dirty="0"/>
              <a:t> - standards for the C programming language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Extensive support from compilers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Timing</a:t>
            </a:r>
            <a:r>
              <a:rPr lang="en-US" dirty="0"/>
              <a:t> - measure time elapsed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Little-to-no overlap between platforms</a:t>
            </a:r>
          </a:p>
          <a:p>
            <a:pPr marL="457200" lvl="1" indent="0">
              <a:spcBef>
                <a:spcPts val="0"/>
              </a:spcBef>
              <a:spcAft>
                <a:spcPts val="1500"/>
              </a:spcAft>
              <a:buNone/>
            </a:pPr>
            <a:endParaRPr lang="en-US" dirty="0"/>
          </a:p>
          <a:p>
            <a:pPr lvl="1">
              <a:spcBef>
                <a:spcPts val="3000"/>
              </a:spcBef>
              <a:spcAft>
                <a:spcPts val="1500"/>
              </a:spcAft>
            </a:pPr>
            <a:r>
              <a:rPr lang="en-US" dirty="0"/>
              <a:t>Similar structure between platforms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One class for each platform, contains the implementation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Central platform manager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Platform independence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/>
              <a:t>do we achieve?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54228C26-7D72-48C3-67B9-B625A477A11D}"/>
              </a:ext>
            </a:extLst>
          </p:cNvPr>
          <p:cNvSpPr/>
          <p:nvPr/>
        </p:nvSpPr>
        <p:spPr>
          <a:xfrm>
            <a:off x="1808611" y="3429000"/>
            <a:ext cx="10383389" cy="876910"/>
          </a:xfrm>
          <a:custGeom>
            <a:avLst/>
            <a:gdLst>
              <a:gd name="connsiteX0" fmla="*/ 344624 w 10383389"/>
              <a:gd name="connsiteY0" fmla="*/ 0 h 876910"/>
              <a:gd name="connsiteX1" fmla="*/ 10383389 w 10383389"/>
              <a:gd name="connsiteY1" fmla="*/ 0 h 876910"/>
              <a:gd name="connsiteX2" fmla="*/ 10383389 w 10383389"/>
              <a:gd name="connsiteY2" fmla="*/ 876910 h 876910"/>
              <a:gd name="connsiteX3" fmla="*/ 0 w 10383389"/>
              <a:gd name="connsiteY3" fmla="*/ 876910 h 876910"/>
              <a:gd name="connsiteX4" fmla="*/ 344624 w 10383389"/>
              <a:gd name="connsiteY4" fmla="*/ 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389" h="876910">
                <a:moveTo>
                  <a:pt x="344624" y="0"/>
                </a:moveTo>
                <a:lnTo>
                  <a:pt x="10383389" y="0"/>
                </a:lnTo>
                <a:lnTo>
                  <a:pt x="10383389" y="876910"/>
                </a:lnTo>
                <a:lnTo>
                  <a:pt x="0" y="876910"/>
                </a:lnTo>
                <a:lnTo>
                  <a:pt x="344624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Introduce a </a:t>
            </a:r>
            <a:r>
              <a:rPr lang="en-US" sz="2400" b="1" dirty="0">
                <a:solidFill>
                  <a:schemeClr val="tx1"/>
                </a:solidFill>
              </a:rPr>
              <a:t>package</a:t>
            </a:r>
            <a:r>
              <a:rPr lang="en-US" sz="2400" dirty="0">
                <a:solidFill>
                  <a:schemeClr val="tx1"/>
                </a:solidFill>
              </a:rPr>
              <a:t> for customized </a:t>
            </a:r>
            <a:r>
              <a:rPr lang="hu-HU" sz="2400" dirty="0">
                <a:solidFill>
                  <a:schemeClr val="tx1"/>
                </a:solidFill>
              </a:rPr>
              <a:t>platform &amp; </a:t>
            </a:r>
            <a:r>
              <a:rPr lang="en-US" sz="2400" dirty="0">
                <a:solidFill>
                  <a:schemeClr val="tx1"/>
                </a:solidFill>
              </a:rPr>
              <a:t>timing handling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73C46701-6442-2B88-C8CC-B63B12E54000}"/>
              </a:ext>
            </a:extLst>
          </p:cNvPr>
          <p:cNvSpPr/>
          <p:nvPr/>
        </p:nvSpPr>
        <p:spPr>
          <a:xfrm>
            <a:off x="-1" y="3429558"/>
            <a:ext cx="2036541" cy="876352"/>
          </a:xfrm>
          <a:custGeom>
            <a:avLst/>
            <a:gdLst>
              <a:gd name="connsiteX0" fmla="*/ 0 w 2036541"/>
              <a:gd name="connsiteY0" fmla="*/ 0 h 876352"/>
              <a:gd name="connsiteX1" fmla="*/ 2036541 w 2036541"/>
              <a:gd name="connsiteY1" fmla="*/ 0 h 876352"/>
              <a:gd name="connsiteX2" fmla="*/ 1692137 w 2036541"/>
              <a:gd name="connsiteY2" fmla="*/ 876352 h 876352"/>
              <a:gd name="connsiteX3" fmla="*/ 0 w 2036541"/>
              <a:gd name="connsiteY3" fmla="*/ 876352 h 876352"/>
              <a:gd name="connsiteX4" fmla="*/ 0 w 2036541"/>
              <a:gd name="connsiteY4" fmla="*/ 0 h 87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541" h="876352">
                <a:moveTo>
                  <a:pt x="0" y="0"/>
                </a:moveTo>
                <a:lnTo>
                  <a:pt x="2036541" y="0"/>
                </a:lnTo>
                <a:lnTo>
                  <a:pt x="1692137" y="876352"/>
                </a:lnTo>
                <a:lnTo>
                  <a:pt x="0" y="8763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Solution</a:t>
            </a:r>
          </a:p>
        </p:txBody>
      </p:sp>
      <p:pic>
        <p:nvPicPr>
          <p:cNvPr id="13" name="Kép 12" descr="A képen szöveg, képernyőkép, Betűtípus, sor látható&#10;&#10;Automatikusan generált leírás">
            <a:extLst>
              <a:ext uri="{FF2B5EF4-FFF2-40B4-BE49-F238E27FC236}">
                <a16:creationId xmlns:a16="http://schemas.microsoft.com/office/drawing/2014/main" id="{C78B698E-C083-6AB7-7786-59384456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05" y="1804907"/>
            <a:ext cx="460121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5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</TotalTime>
  <Words>1062</Words>
  <Application>Microsoft Office PowerPoint</Application>
  <PresentationFormat>Szélesvásznú</PresentationFormat>
  <Paragraphs>203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Open Sans</vt:lpstr>
      <vt:lpstr>Open Sans ExtraBold</vt:lpstr>
      <vt:lpstr>Office-téma</vt:lpstr>
      <vt:lpstr>FTSRG</vt:lpstr>
      <vt:lpstr>Design and Implementation of a C Code Generator Module for the Gamma Statechart Composition Framework</vt:lpstr>
      <vt:lpstr>Fancy title, but..</vt:lpstr>
      <vt:lpstr>The Gamma Framework</vt:lpstr>
      <vt:lpstr>Code Generators</vt:lpstr>
      <vt:lpstr>Technologies used</vt:lpstr>
      <vt:lpstr>The XSTS Language</vt:lpstr>
      <vt:lpstr>Model Transformation</vt:lpstr>
      <vt:lpstr>Implementation</vt:lpstr>
      <vt:lpstr>Platform independence</vt:lpstr>
      <vt:lpstr>Case Study</vt:lpstr>
      <vt:lpstr>Utilization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C Code Generator Module for the Gamma Statechart Composition Framework</dc:title>
  <dc:creator>Nagy Levente Márk</dc:creator>
  <cp:lastModifiedBy>Nagy Levente Márk</cp:lastModifiedBy>
  <cp:revision>129</cp:revision>
  <dcterms:created xsi:type="dcterms:W3CDTF">2023-05-31T10:20:18Z</dcterms:created>
  <dcterms:modified xsi:type="dcterms:W3CDTF">2023-06-07T10:03:29Z</dcterms:modified>
</cp:coreProperties>
</file>